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617" r:id="rId3"/>
    <p:sldId id="1385" r:id="rId5"/>
    <p:sldId id="939" r:id="rId6"/>
    <p:sldId id="1038" r:id="rId7"/>
    <p:sldId id="1386" r:id="rId8"/>
    <p:sldId id="1387" r:id="rId9"/>
    <p:sldId id="1141" r:id="rId10"/>
    <p:sldId id="1142" r:id="rId11"/>
    <p:sldId id="730" r:id="rId12"/>
    <p:sldId id="1354" r:id="rId13"/>
    <p:sldId id="1424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邓 波" initials="邓" lastIdx="1" clrIdx="1"/>
  <p:cmAuthor id="3" name="Microsoft 帐户" initials="M帐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450" y="-96"/>
      </p:cViewPr>
      <p:guideLst>
        <p:guide orient="horz" pos="2144"/>
        <p:guide pos="3840"/>
        <p:guide orient="horz" pos="20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9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3" Type="http://schemas.openxmlformats.org/officeDocument/2006/relationships/tags" Target="../tags/tag63.xml"/><Relationship Id="rId2" Type="http://schemas.openxmlformats.org/officeDocument/2006/relationships/image" Target="../media/image1.jpeg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image" Target="../media/image1.jpeg"/><Relationship Id="rId3" Type="http://schemas.openxmlformats.org/officeDocument/2006/relationships/tags" Target="../tags/tag91.xml"/><Relationship Id="rId2" Type="http://schemas.openxmlformats.org/officeDocument/2006/relationships/image" Target="../media/image16.png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3" Type="http://schemas.openxmlformats.org/officeDocument/2006/relationships/image" Target="../media/image1.jpeg"/><Relationship Id="rId2" Type="http://schemas.openxmlformats.org/officeDocument/2006/relationships/tags" Target="../tags/tag93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image" Target="../media/image10.png"/><Relationship Id="rId3" Type="http://schemas.openxmlformats.org/officeDocument/2006/relationships/image" Target="../media/image1.jpeg"/><Relationship Id="rId2" Type="http://schemas.openxmlformats.org/officeDocument/2006/relationships/tags" Target="../tags/tag78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1.jpeg"/><Relationship Id="rId2" Type="http://schemas.openxmlformats.org/officeDocument/2006/relationships/tags" Target="../tags/tag80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image" Target="../media/image1.jpeg"/><Relationship Id="rId2" Type="http://schemas.openxmlformats.org/officeDocument/2006/relationships/tags" Target="../tags/tag8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1.jpeg"/><Relationship Id="rId2" Type="http://schemas.openxmlformats.org/officeDocument/2006/relationships/tags" Target="../tags/tag84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image" Target="../media/image1.jpeg"/><Relationship Id="rId2" Type="http://schemas.openxmlformats.org/officeDocument/2006/relationships/tags" Target="../tags/tag86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1.jpeg"/><Relationship Id="rId2" Type="http://schemas.openxmlformats.org/officeDocument/2006/relationships/tags" Target="../tags/tag88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2355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23562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3563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1127" y="35690"/>
            <a:ext cx="2255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项目区位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35" y="829310"/>
            <a:ext cx="1834515" cy="49383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noAutofit/>
          </a:bodyPr>
          <a:p>
            <a:pPr lvl="0"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随着暮坪湘江特大桥项目建设的推进以及奥体新城落户解放垸，作为连接长沙主城区与南部新城、湘江科学城快速通道的万家丽路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南延线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（暮坪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湘江特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大桥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东引桥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起点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-芙蓉路西）日益突显其重要性和紧迫性。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45720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5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15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360045" algn="l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sz="15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1925955" y="633730"/>
            <a:ext cx="10119360" cy="6105525"/>
            <a:chOff x="396" y="1705"/>
            <a:chExt cx="13661" cy="824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14175" t="5953" r="-132" b="13862"/>
            <a:stretch>
              <a:fillRect/>
            </a:stretch>
          </p:blipFill>
          <p:spPr>
            <a:xfrm>
              <a:off x="396" y="1705"/>
              <a:ext cx="13661" cy="8227"/>
            </a:xfrm>
            <a:prstGeom prst="rect">
              <a:avLst/>
            </a:prstGeom>
          </p:spPr>
        </p:pic>
        <p:sp>
          <p:nvSpPr>
            <p:cNvPr id="48" name="任意多边形 47"/>
            <p:cNvSpPr/>
            <p:nvPr/>
          </p:nvSpPr>
          <p:spPr>
            <a:xfrm>
              <a:off x="4911" y="5341"/>
              <a:ext cx="1990" cy="1895"/>
            </a:xfrm>
            <a:custGeom>
              <a:avLst/>
              <a:gdLst>
                <a:gd name="connisteX0" fmla="*/ 1023620 w 1185545"/>
                <a:gd name="connsiteY0" fmla="*/ 371475 h 1223645"/>
                <a:gd name="connisteX1" fmla="*/ 942975 w 1185545"/>
                <a:gd name="connsiteY1" fmla="*/ 533400 h 1223645"/>
                <a:gd name="connisteX2" fmla="*/ 809625 w 1185545"/>
                <a:gd name="connsiteY2" fmla="*/ 614045 h 1223645"/>
                <a:gd name="connisteX3" fmla="*/ 676275 w 1185545"/>
                <a:gd name="connsiteY3" fmla="*/ 766445 h 1223645"/>
                <a:gd name="connisteX4" fmla="*/ 533400 w 1185545"/>
                <a:gd name="connsiteY4" fmla="*/ 871220 h 1223645"/>
                <a:gd name="connisteX5" fmla="*/ 552450 w 1185545"/>
                <a:gd name="connsiteY5" fmla="*/ 1009650 h 1223645"/>
                <a:gd name="connisteX6" fmla="*/ 180975 w 1185545"/>
                <a:gd name="connsiteY6" fmla="*/ 1223645 h 1223645"/>
                <a:gd name="connisteX7" fmla="*/ 0 w 1185545"/>
                <a:gd name="connsiteY7" fmla="*/ 175895 h 1223645"/>
                <a:gd name="connisteX8" fmla="*/ 1185545 w 1185545"/>
                <a:gd name="connsiteY8" fmla="*/ 0 h 1223645"/>
                <a:gd name="connisteX9" fmla="*/ 1023620 w 1185545"/>
                <a:gd name="connsiteY9" fmla="*/ 371475 h 12236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</a:cxnLst>
              <a:rect l="l" t="t" r="r" b="b"/>
              <a:pathLst>
                <a:path w="1185545" h="1223645">
                  <a:moveTo>
                    <a:pt x="1023620" y="371475"/>
                  </a:moveTo>
                  <a:lnTo>
                    <a:pt x="942975" y="533400"/>
                  </a:lnTo>
                  <a:lnTo>
                    <a:pt x="809625" y="614045"/>
                  </a:lnTo>
                  <a:lnTo>
                    <a:pt x="676275" y="766445"/>
                  </a:lnTo>
                  <a:lnTo>
                    <a:pt x="533400" y="871220"/>
                  </a:lnTo>
                  <a:lnTo>
                    <a:pt x="552450" y="1009650"/>
                  </a:lnTo>
                  <a:lnTo>
                    <a:pt x="180975" y="1223645"/>
                  </a:lnTo>
                  <a:lnTo>
                    <a:pt x="0" y="175895"/>
                  </a:lnTo>
                  <a:lnTo>
                    <a:pt x="1185545" y="0"/>
                  </a:lnTo>
                  <a:lnTo>
                    <a:pt x="1023620" y="371475"/>
                  </a:lnTo>
                  <a:close/>
                </a:path>
              </a:pathLst>
            </a:custGeom>
            <a:solidFill>
              <a:srgbClr val="970FA1">
                <a:alpha val="35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283" y="1813"/>
              <a:ext cx="2855" cy="6524"/>
            </a:xfrm>
            <a:custGeom>
              <a:avLst/>
              <a:gdLst>
                <a:gd name="connisteX0" fmla="*/ 979170 w 1812925"/>
                <a:gd name="connsiteY0" fmla="*/ 0 h 4142740"/>
                <a:gd name="connisteX1" fmla="*/ 463550 w 1812925"/>
                <a:gd name="connsiteY1" fmla="*/ 584835 h 4142740"/>
                <a:gd name="connisteX2" fmla="*/ 240665 w 1812925"/>
                <a:gd name="connsiteY2" fmla="*/ 1186180 h 4142740"/>
                <a:gd name="connisteX3" fmla="*/ 0 w 1812925"/>
                <a:gd name="connsiteY3" fmla="*/ 1856740 h 4142740"/>
                <a:gd name="connisteX4" fmla="*/ 111760 w 1812925"/>
                <a:gd name="connsiteY4" fmla="*/ 2586990 h 4142740"/>
                <a:gd name="connisteX5" fmla="*/ 429260 w 1812925"/>
                <a:gd name="connsiteY5" fmla="*/ 3274695 h 4142740"/>
                <a:gd name="connisteX6" fmla="*/ 1022350 w 1812925"/>
                <a:gd name="connsiteY6" fmla="*/ 4142740 h 4142740"/>
                <a:gd name="connisteX7" fmla="*/ 1228725 w 1812925"/>
                <a:gd name="connsiteY7" fmla="*/ 3815715 h 4142740"/>
                <a:gd name="connisteX8" fmla="*/ 1623695 w 1812925"/>
                <a:gd name="connsiteY8" fmla="*/ 3635375 h 4142740"/>
                <a:gd name="connisteX9" fmla="*/ 1812925 w 1812925"/>
                <a:gd name="connsiteY9" fmla="*/ 3515360 h 4142740"/>
                <a:gd name="connisteX10" fmla="*/ 1564005 w 1812925"/>
                <a:gd name="connsiteY10" fmla="*/ 2002790 h 4142740"/>
                <a:gd name="connisteX11" fmla="*/ 1494790 w 1812925"/>
                <a:gd name="connsiteY11" fmla="*/ 1555750 h 4142740"/>
                <a:gd name="connisteX12" fmla="*/ 1494790 w 1812925"/>
                <a:gd name="connsiteY12" fmla="*/ 386715 h 4142740"/>
                <a:gd name="connisteX13" fmla="*/ 979170 w 1812925"/>
                <a:gd name="connsiteY13" fmla="*/ 0 h 41427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</a:cxnLst>
              <a:rect l="l" t="t" r="r" b="b"/>
              <a:pathLst>
                <a:path w="1812925" h="4142740">
                  <a:moveTo>
                    <a:pt x="979170" y="0"/>
                  </a:moveTo>
                  <a:lnTo>
                    <a:pt x="463550" y="584835"/>
                  </a:lnTo>
                  <a:lnTo>
                    <a:pt x="240665" y="1186180"/>
                  </a:lnTo>
                  <a:lnTo>
                    <a:pt x="0" y="1856740"/>
                  </a:lnTo>
                  <a:lnTo>
                    <a:pt x="111760" y="2586990"/>
                  </a:lnTo>
                  <a:lnTo>
                    <a:pt x="429260" y="3274695"/>
                  </a:lnTo>
                  <a:lnTo>
                    <a:pt x="1022350" y="4142740"/>
                  </a:lnTo>
                  <a:lnTo>
                    <a:pt x="1228725" y="3815715"/>
                  </a:lnTo>
                  <a:lnTo>
                    <a:pt x="1623695" y="3635375"/>
                  </a:lnTo>
                  <a:lnTo>
                    <a:pt x="1812925" y="3515360"/>
                  </a:lnTo>
                  <a:lnTo>
                    <a:pt x="1564005" y="2002790"/>
                  </a:lnTo>
                  <a:lnTo>
                    <a:pt x="1494790" y="1555750"/>
                  </a:lnTo>
                  <a:lnTo>
                    <a:pt x="1494790" y="386715"/>
                  </a:lnTo>
                  <a:lnTo>
                    <a:pt x="97917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25400" cmpd="sng">
              <a:solidFill>
                <a:srgbClr val="FF0000">
                  <a:alpha val="44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705" y="3478"/>
              <a:ext cx="2247" cy="3262"/>
            </a:xfrm>
            <a:custGeom>
              <a:avLst/>
              <a:gdLst>
                <a:gd name="connisteX0" fmla="*/ 0 w 1426845"/>
                <a:gd name="connsiteY0" fmla="*/ 60325 h 2071370"/>
                <a:gd name="connisteX1" fmla="*/ 283845 w 1426845"/>
                <a:gd name="connsiteY1" fmla="*/ 0 h 2071370"/>
                <a:gd name="connisteX2" fmla="*/ 524510 w 1426845"/>
                <a:gd name="connsiteY2" fmla="*/ 464185 h 2071370"/>
                <a:gd name="connisteX3" fmla="*/ 575945 w 1426845"/>
                <a:gd name="connsiteY3" fmla="*/ 850900 h 2071370"/>
                <a:gd name="connisteX4" fmla="*/ 1246505 w 1426845"/>
                <a:gd name="connsiteY4" fmla="*/ 670560 h 2071370"/>
                <a:gd name="connisteX5" fmla="*/ 1426845 w 1426845"/>
                <a:gd name="connsiteY5" fmla="*/ 773430 h 2071370"/>
                <a:gd name="connisteX6" fmla="*/ 970915 w 1426845"/>
                <a:gd name="connsiteY6" fmla="*/ 1667510 h 2071370"/>
                <a:gd name="connisteX7" fmla="*/ 876935 w 1426845"/>
                <a:gd name="connsiteY7" fmla="*/ 1976755 h 2071370"/>
                <a:gd name="connisteX8" fmla="*/ 610235 w 1426845"/>
                <a:gd name="connsiteY8" fmla="*/ 2071370 h 2071370"/>
                <a:gd name="connisteX9" fmla="*/ 240665 w 1426845"/>
                <a:gd name="connsiteY9" fmla="*/ 2036445 h 2071370"/>
                <a:gd name="connisteX10" fmla="*/ 26035 w 1426845"/>
                <a:gd name="connsiteY10" fmla="*/ 541655 h 2071370"/>
                <a:gd name="connisteX11" fmla="*/ 0 w 1426845"/>
                <a:gd name="connsiteY11" fmla="*/ 60325 h 207137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1426845" h="2071370">
                  <a:moveTo>
                    <a:pt x="0" y="60325"/>
                  </a:moveTo>
                  <a:lnTo>
                    <a:pt x="283845" y="0"/>
                  </a:lnTo>
                  <a:lnTo>
                    <a:pt x="524510" y="464185"/>
                  </a:lnTo>
                  <a:lnTo>
                    <a:pt x="575945" y="850900"/>
                  </a:lnTo>
                  <a:lnTo>
                    <a:pt x="1246505" y="670560"/>
                  </a:lnTo>
                  <a:lnTo>
                    <a:pt x="1426845" y="773430"/>
                  </a:lnTo>
                  <a:lnTo>
                    <a:pt x="970915" y="1667510"/>
                  </a:lnTo>
                  <a:lnTo>
                    <a:pt x="876935" y="1976755"/>
                  </a:lnTo>
                  <a:lnTo>
                    <a:pt x="610235" y="2071370"/>
                  </a:lnTo>
                  <a:lnTo>
                    <a:pt x="240665" y="2036445"/>
                  </a:lnTo>
                  <a:lnTo>
                    <a:pt x="26035" y="541655"/>
                  </a:lnTo>
                  <a:lnTo>
                    <a:pt x="0" y="60325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25400" cmpd="sng">
              <a:solidFill>
                <a:srgbClr val="FF0000">
                  <a:alpha val="44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037" y="6147"/>
              <a:ext cx="3430" cy="2960"/>
            </a:xfrm>
            <a:custGeom>
              <a:avLst/>
              <a:gdLst>
                <a:gd name="connisteX0" fmla="*/ 31750 w 2178050"/>
                <a:gd name="connsiteY0" fmla="*/ 349250 h 1879600"/>
                <a:gd name="connisteX1" fmla="*/ 400050 w 2178050"/>
                <a:gd name="connsiteY1" fmla="*/ 381000 h 1879600"/>
                <a:gd name="connisteX2" fmla="*/ 679450 w 2178050"/>
                <a:gd name="connsiteY2" fmla="*/ 292100 h 1879600"/>
                <a:gd name="connisteX3" fmla="*/ 793750 w 2178050"/>
                <a:gd name="connsiteY3" fmla="*/ 139700 h 1879600"/>
                <a:gd name="connisteX4" fmla="*/ 927100 w 2178050"/>
                <a:gd name="connsiteY4" fmla="*/ 107950 h 1879600"/>
                <a:gd name="connisteX5" fmla="*/ 1098550 w 2178050"/>
                <a:gd name="connsiteY5" fmla="*/ 0 h 1879600"/>
                <a:gd name="connisteX6" fmla="*/ 1003300 w 2178050"/>
                <a:gd name="connsiteY6" fmla="*/ 101600 h 1879600"/>
                <a:gd name="connisteX7" fmla="*/ 1117600 w 2178050"/>
                <a:gd name="connsiteY7" fmla="*/ 101600 h 1879600"/>
                <a:gd name="connisteX8" fmla="*/ 1276350 w 2178050"/>
                <a:gd name="connsiteY8" fmla="*/ 50800 h 1879600"/>
                <a:gd name="connisteX9" fmla="*/ 1454150 w 2178050"/>
                <a:gd name="connsiteY9" fmla="*/ 215900 h 1879600"/>
                <a:gd name="connisteX10" fmla="*/ 2038350 w 2178050"/>
                <a:gd name="connsiteY10" fmla="*/ 19050 h 1879600"/>
                <a:gd name="connisteX11" fmla="*/ 2178050 w 2178050"/>
                <a:gd name="connsiteY11" fmla="*/ 482600 h 1879600"/>
                <a:gd name="connisteX12" fmla="*/ 2139950 w 2178050"/>
                <a:gd name="connsiteY12" fmla="*/ 1384300 h 1879600"/>
                <a:gd name="connisteX13" fmla="*/ 685800 w 2178050"/>
                <a:gd name="connsiteY13" fmla="*/ 1778000 h 1879600"/>
                <a:gd name="connisteX14" fmla="*/ 508000 w 2178050"/>
                <a:gd name="connsiteY14" fmla="*/ 1879600 h 1879600"/>
                <a:gd name="connisteX15" fmla="*/ 247650 w 2178050"/>
                <a:gd name="connsiteY15" fmla="*/ 1289050 h 1879600"/>
                <a:gd name="connisteX16" fmla="*/ 95250 w 2178050"/>
                <a:gd name="connsiteY16" fmla="*/ 673100 h 1879600"/>
                <a:gd name="connisteX17" fmla="*/ 0 w 2178050"/>
                <a:gd name="connsiteY17" fmla="*/ 323850 h 1879600"/>
                <a:gd name="connisteX18" fmla="*/ 31750 w 2178050"/>
                <a:gd name="connsiteY18" fmla="*/ 349250 h 18796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</a:cxnLst>
              <a:rect l="l" t="t" r="r" b="b"/>
              <a:pathLst>
                <a:path w="2178050" h="1879600">
                  <a:moveTo>
                    <a:pt x="31750" y="349250"/>
                  </a:moveTo>
                  <a:lnTo>
                    <a:pt x="400050" y="381000"/>
                  </a:lnTo>
                  <a:lnTo>
                    <a:pt x="679450" y="292100"/>
                  </a:lnTo>
                  <a:lnTo>
                    <a:pt x="793750" y="139700"/>
                  </a:lnTo>
                  <a:lnTo>
                    <a:pt x="927100" y="107950"/>
                  </a:lnTo>
                  <a:lnTo>
                    <a:pt x="1098550" y="0"/>
                  </a:lnTo>
                  <a:lnTo>
                    <a:pt x="1003300" y="101600"/>
                  </a:lnTo>
                  <a:lnTo>
                    <a:pt x="1117600" y="101600"/>
                  </a:lnTo>
                  <a:lnTo>
                    <a:pt x="1276350" y="50800"/>
                  </a:lnTo>
                  <a:lnTo>
                    <a:pt x="1454150" y="215900"/>
                  </a:lnTo>
                  <a:lnTo>
                    <a:pt x="2038350" y="19050"/>
                  </a:lnTo>
                  <a:lnTo>
                    <a:pt x="2178050" y="482600"/>
                  </a:lnTo>
                  <a:lnTo>
                    <a:pt x="2139950" y="1384300"/>
                  </a:lnTo>
                  <a:lnTo>
                    <a:pt x="685800" y="1778000"/>
                  </a:lnTo>
                  <a:lnTo>
                    <a:pt x="508000" y="1879600"/>
                  </a:lnTo>
                  <a:lnTo>
                    <a:pt x="247650" y="1289050"/>
                  </a:lnTo>
                  <a:lnTo>
                    <a:pt x="95250" y="673100"/>
                  </a:lnTo>
                  <a:lnTo>
                    <a:pt x="0" y="323850"/>
                  </a:lnTo>
                  <a:lnTo>
                    <a:pt x="31750" y="349250"/>
                  </a:lnTo>
                  <a:close/>
                </a:path>
              </a:pathLst>
            </a:custGeom>
            <a:solidFill>
              <a:schemeClr val="bg1">
                <a:lumMod val="85000"/>
                <a:alpha val="50000"/>
              </a:schemeClr>
            </a:solidFill>
            <a:ln w="25400" cmpd="sng">
              <a:solidFill>
                <a:srgbClr val="FF0000">
                  <a:alpha val="44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628" y="1728"/>
              <a:ext cx="1459" cy="8115"/>
            </a:xfrm>
            <a:custGeom>
              <a:avLst/>
              <a:gdLst>
                <a:gd name="connisteX0" fmla="*/ 88380 w 926580"/>
                <a:gd name="connsiteY0" fmla="*/ 0 h 5153025"/>
                <a:gd name="connisteX1" fmla="*/ 21705 w 926580"/>
                <a:gd name="connsiteY1" fmla="*/ 600075 h 5153025"/>
                <a:gd name="connisteX2" fmla="*/ 2655 w 926580"/>
                <a:gd name="connsiteY2" fmla="*/ 1552575 h 5153025"/>
                <a:gd name="connisteX3" fmla="*/ 59805 w 926580"/>
                <a:gd name="connsiteY3" fmla="*/ 1895475 h 5153025"/>
                <a:gd name="connisteX4" fmla="*/ 412230 w 926580"/>
                <a:gd name="connsiteY4" fmla="*/ 3857625 h 5153025"/>
                <a:gd name="connisteX5" fmla="*/ 926580 w 926580"/>
                <a:gd name="connsiteY5" fmla="*/ 5153025 h 51530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926581" h="5153025">
                  <a:moveTo>
                    <a:pt x="88381" y="0"/>
                  </a:moveTo>
                  <a:cubicBezTo>
                    <a:pt x="75681" y="100965"/>
                    <a:pt x="38851" y="289560"/>
                    <a:pt x="21706" y="600075"/>
                  </a:cubicBezTo>
                  <a:cubicBezTo>
                    <a:pt x="4561" y="910590"/>
                    <a:pt x="-4964" y="1293495"/>
                    <a:pt x="2656" y="1552575"/>
                  </a:cubicBezTo>
                  <a:cubicBezTo>
                    <a:pt x="10276" y="1811655"/>
                    <a:pt x="-22109" y="1434465"/>
                    <a:pt x="59806" y="1895475"/>
                  </a:cubicBezTo>
                  <a:cubicBezTo>
                    <a:pt x="141721" y="2356485"/>
                    <a:pt x="238876" y="3206115"/>
                    <a:pt x="412231" y="3857625"/>
                  </a:cubicBezTo>
                  <a:cubicBezTo>
                    <a:pt x="585586" y="4509135"/>
                    <a:pt x="830696" y="4933315"/>
                    <a:pt x="926581" y="5153025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49"/>
            <p:cNvSpPr txBox="1"/>
            <p:nvPr/>
          </p:nvSpPr>
          <p:spPr>
            <a:xfrm rot="21223720">
              <a:off x="4211" y="4074"/>
              <a:ext cx="443" cy="112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90000"/>
              </a:schemeClr>
            </a:solidFill>
          </p:spPr>
          <p:txBody>
            <a:bodyPr vert="horz" wrap="square" rtlCol="0">
              <a:spAutoFit/>
            </a:bodyPr>
            <a:p>
              <a:pPr indent="0" algn="ctr" fontAlgn="auto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京广铁路</a:t>
              </a:r>
              <a:endParaRPr lang="zh-CN" altLang="en-US" sz="1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256" y="6874"/>
              <a:ext cx="904" cy="336"/>
            </a:xfrm>
            <a:custGeom>
              <a:avLst/>
              <a:gdLst>
                <a:gd name="connsiteX0" fmla="*/ 1729212 w 1729212"/>
                <a:gd name="connsiteY0" fmla="*/ 0 h 742384"/>
                <a:gd name="connsiteX1" fmla="*/ 959667 w 1729212"/>
                <a:gd name="connsiteY1" fmla="*/ 226336 h 742384"/>
                <a:gd name="connsiteX2" fmla="*/ 0 w 1729212"/>
                <a:gd name="connsiteY2" fmla="*/ 742384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9212" h="742384">
                  <a:moveTo>
                    <a:pt x="1729212" y="0"/>
                  </a:moveTo>
                  <a:cubicBezTo>
                    <a:pt x="1488540" y="51302"/>
                    <a:pt x="1247869" y="102605"/>
                    <a:pt x="959667" y="226336"/>
                  </a:cubicBezTo>
                  <a:cubicBezTo>
                    <a:pt x="671465" y="350067"/>
                    <a:pt x="167489" y="633742"/>
                    <a:pt x="0" y="742384"/>
                  </a:cubicBezTo>
                </a:path>
              </a:pathLst>
            </a:custGeom>
            <a:ln w="444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1757" y="7214"/>
              <a:ext cx="2495" cy="1248"/>
            </a:xfrm>
            <a:prstGeom prst="line">
              <a:avLst/>
            </a:prstGeom>
            <a:ln w="444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25" idx="2"/>
            </p:cNvCxnSpPr>
            <p:nvPr/>
          </p:nvCxnSpPr>
          <p:spPr>
            <a:xfrm flipV="1">
              <a:off x="8226" y="5513"/>
              <a:ext cx="1922" cy="662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角矩形 16"/>
            <p:cNvSpPr/>
            <p:nvPr/>
          </p:nvSpPr>
          <p:spPr>
            <a:xfrm>
              <a:off x="2723" y="3359"/>
              <a:ext cx="1807" cy="367"/>
            </a:xfrm>
            <a:prstGeom prst="roundRect">
              <a:avLst/>
            </a:prstGeom>
            <a:noFill/>
          </p:spPr>
          <p:txBody>
            <a:bodyPr vert="horz" wrap="square" rtlCol="0">
              <a:spAutoFit/>
            </a:bodyPr>
            <a:p>
              <a:pPr algn="ctr"/>
              <a:r>
                <a:rPr lang="zh-CN" altLang="en-US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解放垸片区</a:t>
              </a:r>
              <a:endParaRPr lang="zh-CN" altLang="en-US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711" y="4800"/>
              <a:ext cx="3540" cy="3510"/>
            </a:xfrm>
            <a:custGeom>
              <a:avLst/>
              <a:gdLst>
                <a:gd name="connisteX0" fmla="*/ 0 w 2247900"/>
                <a:gd name="connsiteY0" fmla="*/ 2228850 h 2228850"/>
                <a:gd name="connisteX1" fmla="*/ 81280 w 2247900"/>
                <a:gd name="connsiteY1" fmla="*/ 2138680 h 2228850"/>
                <a:gd name="connisteX2" fmla="*/ 167005 w 2247900"/>
                <a:gd name="connsiteY2" fmla="*/ 2052955 h 2228850"/>
                <a:gd name="connisteX3" fmla="*/ 219075 w 2247900"/>
                <a:gd name="connsiteY3" fmla="*/ 1924050 h 2228850"/>
                <a:gd name="connisteX4" fmla="*/ 400050 w 2247900"/>
                <a:gd name="connsiteY4" fmla="*/ 1876425 h 2228850"/>
                <a:gd name="connisteX5" fmla="*/ 666750 w 2247900"/>
                <a:gd name="connsiteY5" fmla="*/ 1748155 h 2228850"/>
                <a:gd name="connisteX6" fmla="*/ 962025 w 2247900"/>
                <a:gd name="connsiteY6" fmla="*/ 1567180 h 2228850"/>
                <a:gd name="connisteX7" fmla="*/ 1338580 w 2247900"/>
                <a:gd name="connsiteY7" fmla="*/ 1428750 h 2228850"/>
                <a:gd name="connisteX8" fmla="*/ 1376680 w 2247900"/>
                <a:gd name="connsiteY8" fmla="*/ 1228725 h 2228850"/>
                <a:gd name="connisteX9" fmla="*/ 1529080 w 2247900"/>
                <a:gd name="connsiteY9" fmla="*/ 1095375 h 2228850"/>
                <a:gd name="connisteX10" fmla="*/ 1638300 w 2247900"/>
                <a:gd name="connsiteY10" fmla="*/ 957580 h 2228850"/>
                <a:gd name="connisteX11" fmla="*/ 1776730 w 2247900"/>
                <a:gd name="connsiteY11" fmla="*/ 948055 h 2228850"/>
                <a:gd name="connisteX12" fmla="*/ 1914525 w 2247900"/>
                <a:gd name="connsiteY12" fmla="*/ 681355 h 2228850"/>
                <a:gd name="connisteX13" fmla="*/ 2247900 w 2247900"/>
                <a:gd name="connsiteY13" fmla="*/ 0 h 22288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</a:cxnLst>
              <a:rect l="l" t="t" r="r" b="b"/>
              <a:pathLst>
                <a:path w="2247900" h="2228850">
                  <a:moveTo>
                    <a:pt x="0" y="2228850"/>
                  </a:moveTo>
                  <a:cubicBezTo>
                    <a:pt x="14605" y="2212340"/>
                    <a:pt x="47625" y="2173605"/>
                    <a:pt x="81280" y="2138680"/>
                  </a:cubicBezTo>
                  <a:cubicBezTo>
                    <a:pt x="114935" y="2103755"/>
                    <a:pt x="139700" y="2096135"/>
                    <a:pt x="167005" y="2052955"/>
                  </a:cubicBezTo>
                  <a:cubicBezTo>
                    <a:pt x="194310" y="2009775"/>
                    <a:pt x="172720" y="1959610"/>
                    <a:pt x="219075" y="1924050"/>
                  </a:cubicBezTo>
                  <a:cubicBezTo>
                    <a:pt x="265430" y="1888490"/>
                    <a:pt x="310515" y="1911350"/>
                    <a:pt x="400050" y="1876425"/>
                  </a:cubicBezTo>
                  <a:cubicBezTo>
                    <a:pt x="489585" y="1841500"/>
                    <a:pt x="554355" y="1809750"/>
                    <a:pt x="666750" y="1748155"/>
                  </a:cubicBezTo>
                  <a:cubicBezTo>
                    <a:pt x="779145" y="1686560"/>
                    <a:pt x="827405" y="1631315"/>
                    <a:pt x="962025" y="1567180"/>
                  </a:cubicBezTo>
                  <a:cubicBezTo>
                    <a:pt x="1096645" y="1503045"/>
                    <a:pt x="1255395" y="1496695"/>
                    <a:pt x="1338580" y="1428750"/>
                  </a:cubicBezTo>
                  <a:cubicBezTo>
                    <a:pt x="1421765" y="1360805"/>
                    <a:pt x="1338580" y="1295400"/>
                    <a:pt x="1376680" y="1228725"/>
                  </a:cubicBezTo>
                  <a:cubicBezTo>
                    <a:pt x="1414780" y="1162050"/>
                    <a:pt x="1477010" y="1149350"/>
                    <a:pt x="1529080" y="1095375"/>
                  </a:cubicBezTo>
                  <a:cubicBezTo>
                    <a:pt x="1581150" y="1041400"/>
                    <a:pt x="1588770" y="986790"/>
                    <a:pt x="1638300" y="957580"/>
                  </a:cubicBezTo>
                  <a:cubicBezTo>
                    <a:pt x="1687830" y="928370"/>
                    <a:pt x="1721485" y="1003300"/>
                    <a:pt x="1776730" y="948055"/>
                  </a:cubicBezTo>
                  <a:cubicBezTo>
                    <a:pt x="1831975" y="892810"/>
                    <a:pt x="1820545" y="871220"/>
                    <a:pt x="1914525" y="681355"/>
                  </a:cubicBezTo>
                  <a:cubicBezTo>
                    <a:pt x="2008505" y="491490"/>
                    <a:pt x="2183765" y="130810"/>
                    <a:pt x="2247900" y="0"/>
                  </a:cubicBezTo>
                </a:path>
              </a:pathLst>
            </a:custGeom>
            <a:noFill/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062" y="8023"/>
              <a:ext cx="1170" cy="288"/>
            </a:xfrm>
            <a:prstGeom prst="roundRect">
              <a:avLst/>
            </a:prstGeom>
            <a:solidFill>
              <a:srgbClr val="00B0F0"/>
            </a:solidFill>
          </p:spPr>
          <p:txBody>
            <a:bodyPr vert="horz" wrap="square" rtlCol="0" anchor="ctr" anchorCtr="0">
              <a:noAutofit/>
            </a:bodyPr>
            <a:p>
              <a:pPr indent="0" algn="ctr" fontAlgn="auto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港子河</a:t>
              </a:r>
              <a:endParaRPr lang="zh-CN" altLang="en-US" sz="12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306" y="4800"/>
              <a:ext cx="1686" cy="412"/>
            </a:xfrm>
            <a:prstGeom prst="roundRect">
              <a:avLst/>
            </a:prstGeom>
            <a:noFill/>
          </p:spPr>
          <p:txBody>
            <a:bodyPr vert="horz" wrap="square" rtlCol="0">
              <a:spAutoFit/>
            </a:bodyPr>
            <a:p>
              <a:pPr algn="ctr"/>
              <a:r>
                <a:rPr lang="zh-CN" alt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大托片区</a:t>
              </a:r>
              <a:endParaRPr lang="zh-CN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243" y="7649"/>
              <a:ext cx="1888" cy="412"/>
            </a:xfrm>
            <a:prstGeom prst="roundRect">
              <a:avLst/>
            </a:prstGeom>
            <a:noFill/>
          </p:spPr>
          <p:txBody>
            <a:bodyPr vert="horz" wrap="square" rtlCol="0">
              <a:spAutoFit/>
            </a:bodyPr>
            <a:p>
              <a:pPr algn="ctr"/>
              <a:r>
                <a:rPr lang="zh-CN" alt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牛角塘片区</a:t>
              </a:r>
              <a:endParaRPr lang="zh-CN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257" y="4641"/>
              <a:ext cx="2382" cy="1015"/>
            </a:xfrm>
            <a:custGeom>
              <a:avLst/>
              <a:gdLst>
                <a:gd name="connisteX0" fmla="*/ 0 w 1512570"/>
                <a:gd name="connsiteY0" fmla="*/ 94615 h 644525"/>
                <a:gd name="connisteX1" fmla="*/ 154940 w 1512570"/>
                <a:gd name="connsiteY1" fmla="*/ 0 h 644525"/>
                <a:gd name="connisteX2" fmla="*/ 404495 w 1512570"/>
                <a:gd name="connsiteY2" fmla="*/ 34290 h 644525"/>
                <a:gd name="connisteX3" fmla="*/ 808355 w 1512570"/>
                <a:gd name="connsiteY3" fmla="*/ 369570 h 644525"/>
                <a:gd name="connisteX4" fmla="*/ 1297940 w 1512570"/>
                <a:gd name="connsiteY4" fmla="*/ 473075 h 644525"/>
                <a:gd name="connisteX5" fmla="*/ 1443990 w 1512570"/>
                <a:gd name="connsiteY5" fmla="*/ 524510 h 644525"/>
                <a:gd name="connisteX6" fmla="*/ 1512570 w 1512570"/>
                <a:gd name="connsiteY6" fmla="*/ 644525 h 6445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512570" h="644525">
                  <a:moveTo>
                    <a:pt x="0" y="94615"/>
                  </a:moveTo>
                  <a:lnTo>
                    <a:pt x="154940" y="0"/>
                  </a:lnTo>
                  <a:lnTo>
                    <a:pt x="404495" y="34290"/>
                  </a:lnTo>
                  <a:lnTo>
                    <a:pt x="808355" y="369570"/>
                  </a:lnTo>
                  <a:lnTo>
                    <a:pt x="1297940" y="473075"/>
                  </a:lnTo>
                  <a:lnTo>
                    <a:pt x="1443990" y="524510"/>
                  </a:lnTo>
                  <a:lnTo>
                    <a:pt x="1512570" y="644525"/>
                  </a:lnTo>
                </a:path>
              </a:pathLst>
            </a:custGeom>
            <a:noFill/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7709" y="1729"/>
              <a:ext cx="870" cy="7810"/>
            </a:xfrm>
            <a:custGeom>
              <a:avLst/>
              <a:gdLst>
                <a:gd name="connisteX0" fmla="*/ 0 w 552450"/>
                <a:gd name="connsiteY0" fmla="*/ 0 h 4959350"/>
                <a:gd name="connisteX1" fmla="*/ 88900 w 552450"/>
                <a:gd name="connsiteY1" fmla="*/ 1866900 h 4959350"/>
                <a:gd name="connisteX2" fmla="*/ 95250 w 552450"/>
                <a:gd name="connsiteY2" fmla="*/ 2006600 h 4959350"/>
                <a:gd name="connisteX3" fmla="*/ 139700 w 552450"/>
                <a:gd name="connsiteY3" fmla="*/ 2146300 h 4959350"/>
                <a:gd name="connisteX4" fmla="*/ 527050 w 552450"/>
                <a:gd name="connsiteY4" fmla="*/ 3289300 h 4959350"/>
                <a:gd name="connisteX5" fmla="*/ 482600 w 552450"/>
                <a:gd name="connsiteY5" fmla="*/ 3714750 h 4959350"/>
                <a:gd name="connisteX6" fmla="*/ 457200 w 552450"/>
                <a:gd name="connsiteY6" fmla="*/ 4768850 h 4959350"/>
                <a:gd name="connisteX7" fmla="*/ 552450 w 552450"/>
                <a:gd name="connsiteY7" fmla="*/ 4959350 h 49593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552450" h="4959350">
                  <a:moveTo>
                    <a:pt x="0" y="0"/>
                  </a:moveTo>
                  <a:lnTo>
                    <a:pt x="88900" y="1866900"/>
                  </a:lnTo>
                  <a:lnTo>
                    <a:pt x="95250" y="2006600"/>
                  </a:lnTo>
                  <a:lnTo>
                    <a:pt x="139700" y="2146300"/>
                  </a:lnTo>
                  <a:lnTo>
                    <a:pt x="527050" y="3289300"/>
                  </a:lnTo>
                  <a:lnTo>
                    <a:pt x="482600" y="3714750"/>
                  </a:lnTo>
                  <a:lnTo>
                    <a:pt x="457200" y="4768850"/>
                  </a:lnTo>
                  <a:lnTo>
                    <a:pt x="552450" y="4959350"/>
                  </a:lnTo>
                </a:path>
              </a:pathLst>
            </a:cu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39" name="AutoShape 21890"/>
            <p:cNvSpPr>
              <a:spLocks noChangeArrowheads="1"/>
            </p:cNvSpPr>
            <p:nvPr/>
          </p:nvSpPr>
          <p:spPr bwMode="auto">
            <a:xfrm>
              <a:off x="2198" y="6573"/>
              <a:ext cx="1988" cy="546"/>
            </a:xfrm>
            <a:prstGeom prst="wedgeRoundRectCallout">
              <a:avLst>
                <a:gd name="adj1" fmla="val 50769"/>
                <a:gd name="adj2" fmla="val 79845"/>
                <a:gd name="adj3" fmla="val 16667"/>
              </a:avLst>
            </a:prstGeom>
            <a:solidFill>
              <a:srgbClr val="002060"/>
            </a:solidFill>
            <a:ln w="12700" cmpd="sng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ctr" anchorCtr="0" compatLnSpc="1">
              <a:noAutofit/>
            </a:bodyPr>
            <a:p>
              <a:pPr lvl="0" algn="ctr" fontAlgn="base">
                <a:buClrTx/>
                <a:buSzTx/>
                <a:buFontTx/>
              </a:pPr>
              <a:r>
                <a:rPr lang="zh-CN" altLang="en-US" sz="1200" b="1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暮坪大桥河东引桥</a:t>
              </a:r>
              <a:endPara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41" name="AutoShape 21890"/>
            <p:cNvSpPr>
              <a:spLocks noChangeArrowheads="1"/>
            </p:cNvSpPr>
            <p:nvPr/>
          </p:nvSpPr>
          <p:spPr bwMode="auto">
            <a:xfrm>
              <a:off x="8142" y="4147"/>
              <a:ext cx="1825" cy="409"/>
            </a:xfrm>
            <a:prstGeom prst="wedgeRoundRectCallout">
              <a:avLst>
                <a:gd name="adj1" fmla="val -57870"/>
                <a:gd name="adj2" fmla="val 224055"/>
                <a:gd name="adj3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ctr" anchorCtr="0" compatLnSpc="1">
              <a:noAutofit/>
            </a:bodyPr>
            <a:p>
              <a:pPr lvl="0" algn="ctr" fontAlgn="base">
                <a:buClrTx/>
                <a:buSzTx/>
                <a:buFontTx/>
              </a:pPr>
              <a:r>
                <a:rPr lang="zh-CN" altLang="en-US" sz="1200" b="1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现状芙蓉大道</a:t>
              </a:r>
              <a:endPara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231" y="1739"/>
              <a:ext cx="2208" cy="8208"/>
            </a:xfrm>
            <a:custGeom>
              <a:avLst/>
              <a:gdLst>
                <a:gd name="connisteX0" fmla="*/ 0 w 1402080"/>
                <a:gd name="connsiteY0" fmla="*/ 0 h 5212080"/>
                <a:gd name="connisteX1" fmla="*/ 259080 w 1402080"/>
                <a:gd name="connsiteY1" fmla="*/ 655320 h 5212080"/>
                <a:gd name="connisteX2" fmla="*/ 647700 w 1402080"/>
                <a:gd name="connsiteY2" fmla="*/ 937260 h 5212080"/>
                <a:gd name="connisteX3" fmla="*/ 975360 w 1402080"/>
                <a:gd name="connsiteY3" fmla="*/ 1082040 h 5212080"/>
                <a:gd name="connisteX4" fmla="*/ 1097280 w 1402080"/>
                <a:gd name="connsiteY4" fmla="*/ 1257300 h 5212080"/>
                <a:gd name="connisteX5" fmla="*/ 1249680 w 1402080"/>
                <a:gd name="connsiteY5" fmla="*/ 1508760 h 5212080"/>
                <a:gd name="connisteX6" fmla="*/ 1402080 w 1402080"/>
                <a:gd name="connsiteY6" fmla="*/ 1927860 h 5212080"/>
                <a:gd name="connisteX7" fmla="*/ 601980 w 1402080"/>
                <a:gd name="connsiteY7" fmla="*/ 3672840 h 5212080"/>
                <a:gd name="connisteX8" fmla="*/ 609600 w 1402080"/>
                <a:gd name="connsiteY8" fmla="*/ 3733800 h 5212080"/>
                <a:gd name="connisteX9" fmla="*/ 647700 w 1402080"/>
                <a:gd name="connsiteY9" fmla="*/ 3817620 h 5212080"/>
                <a:gd name="connisteX10" fmla="*/ 769620 w 1402080"/>
                <a:gd name="connsiteY10" fmla="*/ 4053840 h 5212080"/>
                <a:gd name="connisteX11" fmla="*/ 845820 w 1402080"/>
                <a:gd name="connsiteY11" fmla="*/ 4411980 h 5212080"/>
                <a:gd name="connisteX12" fmla="*/ 922020 w 1402080"/>
                <a:gd name="connsiteY12" fmla="*/ 4617720 h 5212080"/>
                <a:gd name="connisteX13" fmla="*/ 975360 w 1402080"/>
                <a:gd name="connsiteY13" fmla="*/ 4724400 h 5212080"/>
                <a:gd name="connisteX14" fmla="*/ 1005840 w 1402080"/>
                <a:gd name="connsiteY14" fmla="*/ 5212080 h 52120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</a:cxnLst>
              <a:rect l="l" t="t" r="r" b="b"/>
              <a:pathLst>
                <a:path w="1402080" h="5212080">
                  <a:moveTo>
                    <a:pt x="0" y="0"/>
                  </a:moveTo>
                  <a:lnTo>
                    <a:pt x="259080" y="655320"/>
                  </a:lnTo>
                  <a:lnTo>
                    <a:pt x="647700" y="937260"/>
                  </a:lnTo>
                  <a:lnTo>
                    <a:pt x="975360" y="1082040"/>
                  </a:lnTo>
                  <a:lnTo>
                    <a:pt x="1097280" y="1257300"/>
                  </a:lnTo>
                  <a:lnTo>
                    <a:pt x="1249680" y="1508760"/>
                  </a:lnTo>
                  <a:lnTo>
                    <a:pt x="1402080" y="1927860"/>
                  </a:lnTo>
                  <a:lnTo>
                    <a:pt x="601980" y="3672840"/>
                  </a:lnTo>
                  <a:lnTo>
                    <a:pt x="609600" y="3733800"/>
                  </a:lnTo>
                  <a:lnTo>
                    <a:pt x="647700" y="3817620"/>
                  </a:lnTo>
                  <a:lnTo>
                    <a:pt x="769620" y="4053840"/>
                  </a:lnTo>
                  <a:lnTo>
                    <a:pt x="845820" y="4411980"/>
                  </a:lnTo>
                  <a:lnTo>
                    <a:pt x="922020" y="4617720"/>
                  </a:lnTo>
                  <a:lnTo>
                    <a:pt x="975360" y="4724400"/>
                  </a:lnTo>
                  <a:lnTo>
                    <a:pt x="1005840" y="5212080"/>
                  </a:lnTo>
                </a:path>
              </a:pathLst>
            </a:custGeom>
            <a:ln w="381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43" name="AutoShape 21890"/>
            <p:cNvSpPr>
              <a:spLocks noChangeArrowheads="1"/>
            </p:cNvSpPr>
            <p:nvPr/>
          </p:nvSpPr>
          <p:spPr bwMode="auto">
            <a:xfrm>
              <a:off x="5457" y="3586"/>
              <a:ext cx="1583" cy="588"/>
            </a:xfrm>
            <a:prstGeom prst="wedgeRoundRectCallout">
              <a:avLst>
                <a:gd name="adj1" fmla="val 63910"/>
                <a:gd name="adj2" fmla="val 194995"/>
                <a:gd name="adj3" fmla="val 16667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ctr" anchorCtr="0" compatLnSpc="1">
              <a:noAutofit/>
            </a:bodyPr>
            <a:p>
              <a:pPr lvl="0" indent="0" algn="ctr" fontAlgn="base">
                <a:buClrTx/>
                <a:buSzTx/>
                <a:buFontTx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天心大道</a:t>
              </a:r>
              <a:endParaRPr lang="en-US" altLang="zh-CN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  <a:p>
              <a:pPr lvl="0" indent="0" algn="ctr" fontAlgn="base">
                <a:buClrTx/>
                <a:buSzTx/>
                <a:buFontTx/>
              </a:pPr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(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现状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中意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路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)</a:t>
              </a:r>
              <a:endPara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0103" y="1802"/>
              <a:ext cx="2304" cy="3708"/>
            </a:xfrm>
            <a:custGeom>
              <a:avLst/>
              <a:gdLst>
                <a:gd name="connisteX0" fmla="*/ 0 w 1463040"/>
                <a:gd name="connsiteY0" fmla="*/ 2354580 h 2354580"/>
                <a:gd name="connisteX1" fmla="*/ 678180 w 1463040"/>
                <a:gd name="connsiteY1" fmla="*/ 2110740 h 2354580"/>
                <a:gd name="connisteX2" fmla="*/ 891540 w 1463040"/>
                <a:gd name="connsiteY2" fmla="*/ 2019300 h 2354580"/>
                <a:gd name="connisteX3" fmla="*/ 967740 w 1463040"/>
                <a:gd name="connsiteY3" fmla="*/ 1905000 h 2354580"/>
                <a:gd name="connisteX4" fmla="*/ 1249680 w 1463040"/>
                <a:gd name="connsiteY4" fmla="*/ 1638300 h 2354580"/>
                <a:gd name="connisteX5" fmla="*/ 1325880 w 1463040"/>
                <a:gd name="connsiteY5" fmla="*/ 1424940 h 2354580"/>
                <a:gd name="connisteX6" fmla="*/ 1394460 w 1463040"/>
                <a:gd name="connsiteY6" fmla="*/ 1226820 h 2354580"/>
                <a:gd name="connisteX7" fmla="*/ 1371600 w 1463040"/>
                <a:gd name="connsiteY7" fmla="*/ 1013460 h 2354580"/>
                <a:gd name="connisteX8" fmla="*/ 1371600 w 1463040"/>
                <a:gd name="connsiteY8" fmla="*/ 754380 h 2354580"/>
                <a:gd name="connisteX9" fmla="*/ 1348740 w 1463040"/>
                <a:gd name="connsiteY9" fmla="*/ 556260 h 2354580"/>
                <a:gd name="connisteX10" fmla="*/ 1363980 w 1463040"/>
                <a:gd name="connsiteY10" fmla="*/ 403860 h 2354580"/>
                <a:gd name="connisteX11" fmla="*/ 1386840 w 1463040"/>
                <a:gd name="connsiteY11" fmla="*/ 175260 h 2354580"/>
                <a:gd name="connisteX12" fmla="*/ 1463040 w 1463040"/>
                <a:gd name="connsiteY12" fmla="*/ 0 h 23545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1463040" h="2354580">
                  <a:moveTo>
                    <a:pt x="0" y="2354580"/>
                  </a:moveTo>
                  <a:lnTo>
                    <a:pt x="678180" y="2110740"/>
                  </a:lnTo>
                  <a:lnTo>
                    <a:pt x="891540" y="2019300"/>
                  </a:lnTo>
                  <a:lnTo>
                    <a:pt x="967740" y="1905000"/>
                  </a:lnTo>
                  <a:lnTo>
                    <a:pt x="1249680" y="1638300"/>
                  </a:lnTo>
                  <a:lnTo>
                    <a:pt x="1325880" y="1424940"/>
                  </a:lnTo>
                  <a:lnTo>
                    <a:pt x="1394460" y="1226820"/>
                  </a:lnTo>
                  <a:lnTo>
                    <a:pt x="1371600" y="1013460"/>
                  </a:lnTo>
                  <a:lnTo>
                    <a:pt x="1371600" y="754380"/>
                  </a:lnTo>
                  <a:lnTo>
                    <a:pt x="1348740" y="556260"/>
                  </a:lnTo>
                  <a:lnTo>
                    <a:pt x="1363980" y="403860"/>
                  </a:lnTo>
                  <a:lnTo>
                    <a:pt x="1386840" y="175260"/>
                  </a:lnTo>
                  <a:lnTo>
                    <a:pt x="1463040" y="0"/>
                  </a:lnTo>
                </a:path>
              </a:pathLst>
            </a:custGeom>
            <a:ln w="444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AutoShape 21890"/>
            <p:cNvSpPr>
              <a:spLocks noChangeArrowheads="1"/>
            </p:cNvSpPr>
            <p:nvPr/>
          </p:nvSpPr>
          <p:spPr bwMode="auto">
            <a:xfrm>
              <a:off x="9568" y="6305"/>
              <a:ext cx="1651" cy="386"/>
            </a:xfrm>
            <a:prstGeom prst="wedgeRoundRectCallout">
              <a:avLst>
                <a:gd name="adj1" fmla="val -68503"/>
                <a:gd name="adj2" fmla="val -173756"/>
                <a:gd name="adj3" fmla="val 16667"/>
              </a:avLst>
            </a:prstGeom>
            <a:solidFill>
              <a:schemeClr val="bg1"/>
            </a:solidFill>
            <a:ln w="12700" cmpd="sng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ctr" anchorCtr="0" compatLnSpc="1">
              <a:noAutofit/>
            </a:bodyPr>
            <a:p>
              <a:pPr lvl="0" algn="ctr" fontAlgn="base">
                <a:buClrTx/>
                <a:buSzTx/>
                <a:buFontTx/>
              </a:pPr>
              <a:r>
                <a:rPr lang="zh-CN" altLang="en-US" sz="1200" b="1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现状万家丽路</a:t>
              </a:r>
              <a:endParaRPr lang="zh-CN" altLang="en-US" sz="12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2" name="AutoShape 21890"/>
            <p:cNvSpPr>
              <a:spLocks noChangeArrowheads="1"/>
            </p:cNvSpPr>
            <p:nvPr/>
          </p:nvSpPr>
          <p:spPr bwMode="auto">
            <a:xfrm>
              <a:off x="6824" y="6948"/>
              <a:ext cx="1421" cy="501"/>
            </a:xfrm>
            <a:prstGeom prst="wedgeRoundRectCallout">
              <a:avLst>
                <a:gd name="adj1" fmla="val -53760"/>
                <a:gd name="adj2" fmla="val -101434"/>
                <a:gd name="adj3" fmla="val 16667"/>
              </a:avLst>
            </a:prstGeom>
            <a:solidFill>
              <a:srgbClr val="FF0000"/>
            </a:solidFill>
            <a:ln w="12700" cmpd="sng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rtlCol="0" anchor="ctr" anchorCtr="0" compatLnSpc="1">
              <a:noAutofit/>
            </a:bodyPr>
            <a:p>
              <a:pPr lvl="0" algn="ctr" fontAlgn="base">
                <a:buClrTx/>
                <a:buSzTx/>
                <a:buFontTx/>
              </a:pPr>
              <a:r>
                <a:rPr lang="zh-CN" altLang="en-US" sz="1200" b="1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万家</a:t>
              </a:r>
              <a:r>
                <a:rPr lang="zh-CN" altLang="en-US" sz="1200" b="1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丽段南延线项目</a:t>
              </a:r>
              <a:endParaRPr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pic>
          <p:nvPicPr>
            <p:cNvPr id="16" name="图片 15" descr="C:/Users/HP/AppData/Local/Temp/picturecompress_20220324133802/output_1.jpgoutput_1"/>
            <p:cNvPicPr>
              <a:picLocks noChangeAspect="1"/>
            </p:cNvPicPr>
            <p:nvPr/>
          </p:nvPicPr>
          <p:blipFill>
            <a:blip r:embed="rId5"/>
            <a:srcRect l="5547" t="2471" r="5767" b="3302"/>
            <a:stretch>
              <a:fillRect/>
            </a:stretch>
          </p:blipFill>
          <p:spPr>
            <a:xfrm>
              <a:off x="10407" y="1705"/>
              <a:ext cx="3629" cy="4309"/>
            </a:xfrm>
            <a:prstGeom prst="rect">
              <a:avLst/>
            </a:prstGeom>
            <a:noFill/>
            <a:ln w="38100" cmpd="sng">
              <a:solidFill>
                <a:schemeClr val="bg1"/>
              </a:solidFill>
              <a:prstDash val="solid"/>
            </a:ln>
          </p:spPr>
        </p:pic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12091" y="4294"/>
              <a:ext cx="1800" cy="348"/>
            </a:xfrm>
            <a:prstGeom prst="wedgeRoundRectCallout">
              <a:avLst>
                <a:gd name="adj1" fmla="val -56933"/>
                <a:gd name="adj2" fmla="val -125692"/>
                <a:gd name="adj3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 </a:t>
              </a:r>
              <a:r>
                <a:rPr kumimoji="0" lang="zh-CN" altLang="en-US" sz="13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项目所在区域</a:t>
              </a:r>
              <a:endParaRPr kumimoji="0" lang="zh-CN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319" y="1771"/>
              <a:ext cx="654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椭圆 23"/>
            <p:cNvSpPr/>
            <p:nvPr/>
          </p:nvSpPr>
          <p:spPr>
            <a:xfrm rot="20760000">
              <a:off x="11642" y="3878"/>
              <a:ext cx="567" cy="227"/>
            </a:xfrm>
            <a:prstGeom prst="ellipse">
              <a:avLst/>
            </a:prstGeom>
            <a:ln w="3810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174" y="6175"/>
              <a:ext cx="3052" cy="690"/>
            </a:xfrm>
            <a:custGeom>
              <a:avLst/>
              <a:gdLst>
                <a:gd name="connisteX0" fmla="*/ 0 w 1938020"/>
                <a:gd name="connsiteY0" fmla="*/ 438150 h 438150"/>
                <a:gd name="connisteX1" fmla="*/ 871220 w 1938020"/>
                <a:gd name="connsiteY1" fmla="*/ 366395 h 438150"/>
                <a:gd name="connisteX2" fmla="*/ 1938020 w 1938020"/>
                <a:gd name="connsiteY2" fmla="*/ 0 h 4381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938020" h="438150">
                  <a:moveTo>
                    <a:pt x="0" y="438150"/>
                  </a:moveTo>
                  <a:lnTo>
                    <a:pt x="871220" y="366395"/>
                  </a:lnTo>
                  <a:lnTo>
                    <a:pt x="1938020" y="0"/>
                  </a:lnTo>
                </a:path>
              </a:pathLst>
            </a:custGeom>
            <a:noFill/>
            <a:ln w="635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92" r="9218"/>
          <a:stretch>
            <a:fillRect/>
          </a:stretch>
        </p:blipFill>
        <p:spPr>
          <a:xfrm>
            <a:off x="0" y="11430"/>
            <a:ext cx="12192000" cy="6842125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1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2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98435" y="35560"/>
            <a:ext cx="433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二、设计效果图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909820" y="279781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6687820" y="440690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匝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100" y="636905"/>
            <a:ext cx="2548890" cy="506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、高架上下匝道节点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4275" t="6153" r="2001" b="22600"/>
        </p:blipFill>
        <p:spPr>
          <a:xfrm>
            <a:off x="12700" y="443230"/>
            <a:ext cx="12167870" cy="6403975"/>
          </a:xfrm>
          <a:prstGeom prst="rect">
            <a:avLst/>
          </a:prstGeom>
        </p:spPr>
      </p:pic>
      <p:pic>
        <p:nvPicPr>
          <p:cNvPr id="4" name="图片 3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1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2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98435" y="35560"/>
            <a:ext cx="433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二、设计效果图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114165" y="513651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6504940" y="165417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过街天桥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100" y="636905"/>
            <a:ext cx="2548890" cy="506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、立体过街天桥节点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2355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23562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3563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1127" y="35690"/>
            <a:ext cx="2255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项目规划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11420" y="5657215"/>
            <a:ext cx="6978650" cy="741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indent="360045" fontAlgn="auto">
              <a:lnSpc>
                <a:spcPct val="150000"/>
              </a:lnSpc>
              <a:spcBef>
                <a:spcPts val="0"/>
              </a:spcBef>
            </a:pP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本项目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万家丽路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两厢</a:t>
            </a:r>
            <a:r>
              <a:rPr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规划用地性质以商住用地为主，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并配套绿地、生态公园、工业及公共设施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天心大道以东段南侧为现状的地铁</a:t>
            </a: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好像</a:t>
            </a:r>
            <a:r>
              <a:rPr lang="zh-CN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尚双塘车辆段</a:t>
            </a:r>
            <a:r>
              <a:rPr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sz="15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464" t="883" r="6147" b="4493"/>
          <a:stretch>
            <a:fillRect/>
          </a:stretch>
        </p:blipFill>
        <p:spPr>
          <a:xfrm>
            <a:off x="122555" y="616585"/>
            <a:ext cx="4680000" cy="4880787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55" y="5498783"/>
            <a:ext cx="4680000" cy="13930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</p:blipFill>
        <p:spPr>
          <a:xfrm>
            <a:off x="4884420" y="660400"/>
            <a:ext cx="7200265" cy="49199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2355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23562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23563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1127" y="35690"/>
            <a:ext cx="22555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设计方案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8615" y="700405"/>
            <a:ext cx="115011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60045" eaLnBrk="0" fontAlgn="auto" hangingPunct="0">
              <a:lnSpc>
                <a:spcPct val="150000"/>
              </a:lnSpc>
            </a:pP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项目西接暮坪大桥东引桥起点，向东采用高架上跨数谷大道、天心大道后接地，再采用地面快速敷设，至新梅路口西，顺接下穿芙蓉路隧道，</a:t>
            </a:r>
            <a:r>
              <a:rPr 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建设形式采用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高架快速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地面快速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组合形式。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道路等级为城市快速路，建设规模为“主六+辅六车道”，</a:t>
            </a:r>
            <a:r>
              <a:rPr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道路线位横跨南部片区起步区，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总长约2.58km，其中高架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段长约1.33km</a:t>
            </a:r>
            <a:r>
              <a:rPr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地面</a:t>
            </a:r>
            <a:r>
              <a:rPr 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</a:t>
            </a:r>
            <a:r>
              <a:rPr sz="15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段长约1.25km，包括两侧地面辅道，城市主干路标准，设计速度50km/h，规划红线宽度66m。</a:t>
            </a:r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15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160" y="2433955"/>
            <a:ext cx="12180570" cy="4424045"/>
            <a:chOff x="924" y="4498"/>
            <a:chExt cx="17352" cy="6302"/>
          </a:xfrm>
        </p:grpSpPr>
        <p:pic>
          <p:nvPicPr>
            <p:cNvPr id="11" name="图片 10" descr="905eb62c907b4c5c86e42403af27390"/>
            <p:cNvPicPr>
              <a:picLocks noChangeAspect="1"/>
            </p:cNvPicPr>
            <p:nvPr/>
          </p:nvPicPr>
          <p:blipFill rotWithShape="1">
            <a:blip r:embed="rId3"/>
            <a:srcRect t="4269" b="27919"/>
            <a:stretch>
              <a:fillRect/>
            </a:stretch>
          </p:blipFill>
          <p:spPr>
            <a:xfrm>
              <a:off x="924" y="4498"/>
              <a:ext cx="17352" cy="6302"/>
            </a:xfrm>
            <a:prstGeom prst="rect">
              <a:avLst/>
            </a:prstGeom>
          </p:spPr>
        </p:pic>
        <p:sp>
          <p:nvSpPr>
            <p:cNvPr id="12" name="圆角矩形标注 27"/>
            <p:cNvSpPr/>
            <p:nvPr/>
          </p:nvSpPr>
          <p:spPr>
            <a:xfrm>
              <a:off x="3963" y="5216"/>
              <a:ext cx="435" cy="1651"/>
            </a:xfrm>
            <a:prstGeom prst="wedgeRoundRectCallout">
              <a:avLst>
                <a:gd name="adj1" fmla="val -6429"/>
                <a:gd name="adj2" fmla="val 75555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大托路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圆角矩形标注 27"/>
            <p:cNvSpPr/>
            <p:nvPr/>
          </p:nvSpPr>
          <p:spPr>
            <a:xfrm>
              <a:off x="5325" y="5015"/>
              <a:ext cx="435" cy="1815"/>
            </a:xfrm>
            <a:prstGeom prst="wedgeRoundRectCallout">
              <a:avLst>
                <a:gd name="adj1" fmla="val -22183"/>
                <a:gd name="adj2" fmla="val 92958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航迹大道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圆角矩形标注 27"/>
            <p:cNvSpPr/>
            <p:nvPr/>
          </p:nvSpPr>
          <p:spPr>
            <a:xfrm>
              <a:off x="10775" y="5015"/>
              <a:ext cx="435" cy="1815"/>
            </a:xfrm>
            <a:prstGeom prst="wedgeRoundRectCallout">
              <a:avLst>
                <a:gd name="adj1" fmla="val -11179"/>
                <a:gd name="adj2" fmla="val 83428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天心大道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标注 27"/>
            <p:cNvSpPr/>
            <p:nvPr/>
          </p:nvSpPr>
          <p:spPr>
            <a:xfrm>
              <a:off x="9684" y="5251"/>
              <a:ext cx="435" cy="1580"/>
            </a:xfrm>
            <a:prstGeom prst="wedgeRoundRectCallout">
              <a:avLst>
                <a:gd name="adj1" fmla="val -5592"/>
                <a:gd name="adj2" fmla="val 82673"/>
                <a:gd name="adj3" fmla="val 16667"/>
              </a:avLst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港子河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角矩形标注 27"/>
            <p:cNvSpPr/>
            <p:nvPr/>
          </p:nvSpPr>
          <p:spPr>
            <a:xfrm>
              <a:off x="3325" y="4863"/>
              <a:ext cx="435" cy="2055"/>
            </a:xfrm>
            <a:prstGeom prst="wedgeRoundRectCallout">
              <a:avLst>
                <a:gd name="adj1" fmla="val 20157"/>
                <a:gd name="adj2" fmla="val 82735"/>
                <a:gd name="adj3" fmla="val 16667"/>
              </a:avLst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京广铁路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标注 27"/>
            <p:cNvSpPr/>
            <p:nvPr/>
          </p:nvSpPr>
          <p:spPr>
            <a:xfrm>
              <a:off x="2053" y="5251"/>
              <a:ext cx="435" cy="2758"/>
            </a:xfrm>
            <a:prstGeom prst="wedgeRoundRectCallout">
              <a:avLst>
                <a:gd name="adj1" fmla="val -21958"/>
                <a:gd name="adj2" fmla="val 75442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暮坪大桥河东引桥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标注 27"/>
            <p:cNvSpPr/>
            <p:nvPr>
              <p:custDataLst>
                <p:tags r:id="rId4"/>
              </p:custDataLst>
            </p:nvPr>
          </p:nvSpPr>
          <p:spPr>
            <a:xfrm>
              <a:off x="6688" y="5015"/>
              <a:ext cx="435" cy="1815"/>
            </a:xfrm>
            <a:prstGeom prst="wedgeRoundRectCallout">
              <a:avLst>
                <a:gd name="adj1" fmla="val -30477"/>
                <a:gd name="adj2" fmla="val 84632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数谷大道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标注 27"/>
            <p:cNvSpPr/>
            <p:nvPr>
              <p:custDataLst>
                <p:tags r:id="rId5"/>
              </p:custDataLst>
            </p:nvPr>
          </p:nvSpPr>
          <p:spPr>
            <a:xfrm>
              <a:off x="12553" y="7747"/>
              <a:ext cx="435" cy="1765"/>
            </a:xfrm>
            <a:prstGeom prst="wedgeRoundRectCallout">
              <a:avLst>
                <a:gd name="adj1" fmla="val -12219"/>
                <a:gd name="adj2" fmla="val 89259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暮云大道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标注 27"/>
            <p:cNvSpPr/>
            <p:nvPr>
              <p:custDataLst>
                <p:tags r:id="rId6"/>
              </p:custDataLst>
            </p:nvPr>
          </p:nvSpPr>
          <p:spPr>
            <a:xfrm>
              <a:off x="16632" y="4863"/>
              <a:ext cx="435" cy="1470"/>
            </a:xfrm>
            <a:prstGeom prst="wedgeRoundRectCallout">
              <a:avLst>
                <a:gd name="adj1" fmla="val 58544"/>
                <a:gd name="adj2" fmla="val 121841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芙蓉南路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标注 27"/>
            <p:cNvSpPr/>
            <p:nvPr>
              <p:custDataLst>
                <p:tags r:id="rId7"/>
              </p:custDataLst>
            </p:nvPr>
          </p:nvSpPr>
          <p:spPr>
            <a:xfrm>
              <a:off x="11896" y="5327"/>
              <a:ext cx="435" cy="1624"/>
            </a:xfrm>
            <a:prstGeom prst="wedgeRoundRectCallout">
              <a:avLst>
                <a:gd name="adj1" fmla="val -17587"/>
                <a:gd name="adj2" fmla="val 91521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新竹路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标注 27"/>
            <p:cNvSpPr/>
            <p:nvPr>
              <p:custDataLst>
                <p:tags r:id="rId8"/>
              </p:custDataLst>
            </p:nvPr>
          </p:nvSpPr>
          <p:spPr>
            <a:xfrm>
              <a:off x="13704" y="5208"/>
              <a:ext cx="435" cy="1623"/>
            </a:xfrm>
            <a:prstGeom prst="wedgeRoundRectCallout">
              <a:avLst>
                <a:gd name="adj1" fmla="val -14825"/>
                <a:gd name="adj2" fmla="val 93967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新兰路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标注 27"/>
            <p:cNvSpPr/>
            <p:nvPr>
              <p:custDataLst>
                <p:tags r:id="rId9"/>
              </p:custDataLst>
            </p:nvPr>
          </p:nvSpPr>
          <p:spPr>
            <a:xfrm>
              <a:off x="15044" y="5214"/>
              <a:ext cx="435" cy="1424"/>
            </a:xfrm>
            <a:prstGeom prst="wedgeRoundRectCallout">
              <a:avLst>
                <a:gd name="adj1" fmla="val -17587"/>
                <a:gd name="adj2" fmla="val 89891"/>
                <a:gd name="adj3" fmla="val 16667"/>
              </a:avLst>
            </a:prstGeom>
            <a:solidFill>
              <a:srgbClr val="0070C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新梅路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标注 27"/>
            <p:cNvSpPr/>
            <p:nvPr>
              <p:custDataLst>
                <p:tags r:id="rId10"/>
              </p:custDataLst>
            </p:nvPr>
          </p:nvSpPr>
          <p:spPr>
            <a:xfrm>
              <a:off x="8504" y="5777"/>
              <a:ext cx="434" cy="1510"/>
            </a:xfrm>
            <a:prstGeom prst="wedgeRoundRectCallout">
              <a:avLst>
                <a:gd name="adj1" fmla="val -17712"/>
                <a:gd name="adj2" fmla="val 128166"/>
                <a:gd name="adj3" fmla="val 16667"/>
              </a:avLst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本项目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758" t="35072" r="3076" b="31858"/>
          <a:stretch>
            <a:fillRect/>
          </a:stretch>
        </p:blipFill>
        <p:spPr>
          <a:xfrm>
            <a:off x="18415" y="2657475"/>
            <a:ext cx="12173585" cy="2355215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7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8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总体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鸟瞰图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10969625" y="1756410"/>
            <a:ext cx="391795" cy="506095"/>
          </a:xfrm>
          <a:prstGeom prst="rect">
            <a:avLst/>
          </a:prstGeom>
        </p:spPr>
      </p:pic>
      <p:sp>
        <p:nvSpPr>
          <p:cNvPr id="2" name="下箭头 1"/>
          <p:cNvSpPr/>
          <p:nvPr/>
        </p:nvSpPr>
        <p:spPr>
          <a:xfrm>
            <a:off x="246380" y="249047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京广铁路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1631315" y="277558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航迹大道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473710" y="294005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暮坪大桥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2788920" y="277558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数谷大道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5778500" y="265747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天心大道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7580630" y="2599690"/>
            <a:ext cx="372745" cy="786765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新竹路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9003665" y="2490470"/>
            <a:ext cx="372745" cy="786765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新兰路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10283190" y="2262505"/>
            <a:ext cx="372745" cy="786765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新梅路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11762105" y="2262505"/>
            <a:ext cx="372745" cy="786765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芙蓉路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7262495" y="3823335"/>
            <a:ext cx="372745" cy="786765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暮云大道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556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65100" y="636905"/>
            <a:ext cx="3147695" cy="506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、主线高架桥梁快速段节点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5105400" y="193167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1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2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06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98435" y="35560"/>
            <a:ext cx="433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二、设计效果图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6386830" y="262445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1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2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07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98435" y="35560"/>
            <a:ext cx="433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二、设计效果图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5100" y="636905"/>
            <a:ext cx="2768600" cy="506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、主线地面快速段节点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T{P77SCTOXB@_30DD99)B2"/>
          <p:cNvPicPr>
            <a:picLocks noChangeAspect="1"/>
          </p:cNvPicPr>
          <p:nvPr/>
        </p:nvPicPr>
        <p:blipFill>
          <a:blip r:embed="rId1"/>
          <a:srcRect t="6855"/>
          <a:stretch>
            <a:fillRect/>
          </a:stretch>
        </p:blipFill>
        <p:spPr>
          <a:xfrm>
            <a:off x="0" y="557530"/>
            <a:ext cx="12200890" cy="6307455"/>
          </a:xfrm>
          <a:prstGeom prst="rect">
            <a:avLst/>
          </a:prstGeom>
        </p:spPr>
      </p:pic>
      <p:pic>
        <p:nvPicPr>
          <p:cNvPr id="3" name="图片 2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6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7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8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08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 userDrawn="1"/>
        </p:nvSpPr>
        <p:spPr>
          <a:xfrm>
            <a:off x="7798435" y="35560"/>
            <a:ext cx="433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二、设计效果图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7798435" y="95885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9375775" y="370459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航迹大道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100" y="636905"/>
            <a:ext cx="2895600" cy="506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、航迹大道交叉口节点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H20231201-02 万家丽投标_C4-LX_cwj_12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44195"/>
            <a:ext cx="12192000" cy="677164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9097645" y="76263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9470390" y="3656330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数谷大道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2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3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09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7798435" y="35560"/>
            <a:ext cx="433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二、设计效果图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100" y="636905"/>
            <a:ext cx="2895600" cy="506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、数谷大道交叉口节点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H20231201-02 万家丽投标_C5-LX_cwj_1227"/>
          <p:cNvPicPr>
            <a:picLocks noChangeAspect="1"/>
          </p:cNvPicPr>
          <p:nvPr/>
        </p:nvPicPr>
        <p:blipFill>
          <a:blip r:embed="rId1"/>
          <a:srcRect t="4793" b="-991"/>
          <a:stretch>
            <a:fillRect/>
          </a:stretch>
        </p:blipFill>
        <p:spPr>
          <a:xfrm>
            <a:off x="0" y="563245"/>
            <a:ext cx="12192000" cy="6513830"/>
          </a:xfrm>
          <a:prstGeom prst="rect">
            <a:avLst/>
          </a:prstGeom>
        </p:spPr>
      </p:pic>
      <p:sp>
        <p:nvSpPr>
          <p:cNvPr id="17" name="下箭头 16"/>
          <p:cNvSpPr/>
          <p:nvPr/>
        </p:nvSpPr>
        <p:spPr>
          <a:xfrm>
            <a:off x="6096000" y="532701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天心大道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3858895" y="2635885"/>
            <a:ext cx="372745" cy="938530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本项目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3245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164783" y="152718"/>
            <a:ext cx="474662" cy="290512"/>
            <a:chOff x="0" y="0"/>
            <a:chExt cx="714375" cy="438150"/>
          </a:xfrm>
        </p:grpSpPr>
        <p:sp>
          <p:nvSpPr>
            <p:cNvPr id="11" name="燕尾形 4"/>
            <p:cNvSpPr/>
            <p:nvPr/>
          </p:nvSpPr>
          <p:spPr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  <p:sp>
          <p:nvSpPr>
            <p:cNvPr id="12" name="燕尾形 5"/>
            <p:cNvSpPr/>
            <p:nvPr/>
          </p:nvSpPr>
          <p:spPr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</a:pPr>
              <a:endParaRPr lang="zh-CN" altLang="en-US" dirty="0">
                <a:latin typeface="Calibri" panose="020F050202020403020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01127" y="35690"/>
            <a:ext cx="26111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节点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98435" y="35560"/>
            <a:ext cx="433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二、设计效果图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100" y="636905"/>
            <a:ext cx="2895600" cy="506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、天心大道交叉口节点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UNIT_PLACING_PICTURE_USER_VIEWPORT" val="{&quot;height&quot;:8913,&quot;width&quot;:15840}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commondata" val="eyJoZGlkIjoiMDk0NzYwMGEwZWY5MzAzY2QzMjBiMjM1MmViZDY1OGIifQ=="/>
  <p:tag name="resource_record_key" val="{&quot;29&quot;:[20426279,20750925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WPS 演示</Application>
  <PresentationFormat>自定义</PresentationFormat>
  <Paragraphs>153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Calibri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ghj</dc:creator>
  <cp:lastModifiedBy>曾凡梓</cp:lastModifiedBy>
  <cp:revision>736</cp:revision>
  <dcterms:created xsi:type="dcterms:W3CDTF">2019-06-19T02:08:00Z</dcterms:created>
  <dcterms:modified xsi:type="dcterms:W3CDTF">2024-08-16T14:44:02Z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CB0F29998D5C4C43B0A2A57B3C062BEC_13</vt:lpwstr>
  </property>
</Properties>
</file>